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64" r:id="rId5"/>
    <p:sldId id="276" r:id="rId6"/>
    <p:sldId id="282" r:id="rId7"/>
    <p:sldId id="269" r:id="rId8"/>
    <p:sldId id="284" r:id="rId9"/>
    <p:sldId id="283" r:id="rId10"/>
    <p:sldId id="268" r:id="rId11"/>
    <p:sldId id="286" r:id="rId12"/>
    <p:sldId id="266" r:id="rId1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E0EF"/>
    <a:srgbClr val="C6DAEA"/>
    <a:srgbClr val="E3ED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5" autoAdjust="0"/>
    <p:restoredTop sz="94280" autoAdjust="0"/>
  </p:normalViewPr>
  <p:slideViewPr>
    <p:cSldViewPr showGuides="1">
      <p:cViewPr varScale="1">
        <p:scale>
          <a:sx n="112" d="100"/>
          <a:sy n="112" d="100"/>
        </p:scale>
        <p:origin x="384" y="19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1/31/18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1/31/18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62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1/31/18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1/31/18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1/31/18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1706581" indent="0">
              <a:buNone/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1/31/18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1/31/18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1/31/18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1/31/18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1/31/18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1/31/18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 smtClean="0"/>
              <a:pPr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Journal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 smtClean="0"/>
              <a:t>Yanxi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Lu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Who</a:t>
            </a:r>
          </a:p>
          <a:p>
            <a:r>
              <a:rPr lang="en-US" altLang="zh-CN" sz="1800" dirty="0" smtClean="0"/>
              <a:t>11/10/2017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2627" y="2743200"/>
            <a:ext cx="2655627" cy="382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</a:t>
            </a:r>
            <a:r>
              <a:rPr lang="en-US" altLang="zh-CN" dirty="0"/>
              <a:t>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17309" y="1392831"/>
            <a:ext cx="10157354" cy="4470400"/>
          </a:xfrm>
        </p:spPr>
        <p:txBody>
          <a:bodyPr/>
          <a:lstStyle/>
          <a:p>
            <a:r>
              <a:rPr lang="en-US" altLang="zh-CN" dirty="0" smtClean="0"/>
              <a:t>F</a:t>
            </a:r>
            <a:r>
              <a:rPr lang="en-US" dirty="0" smtClean="0"/>
              <a:t>inding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dirty="0" smtClean="0"/>
              <a:t>journals </a:t>
            </a:r>
            <a:r>
              <a:rPr lang="en-US" dirty="0"/>
              <a:t>that could be best suited for publishing your</a:t>
            </a:r>
            <a:r>
              <a:rPr lang="zh-CN" altLang="en-US" dirty="0"/>
              <a:t> </a:t>
            </a:r>
            <a:r>
              <a:rPr lang="en-US" altLang="zh-CN" dirty="0" smtClean="0"/>
              <a:t>paper</a:t>
            </a:r>
            <a:endParaRPr lang="en-US" altLang="zh-CN" dirty="0" smtClean="0"/>
          </a:p>
          <a:p>
            <a:r>
              <a:rPr lang="en-US" altLang="zh-CN" dirty="0" smtClean="0"/>
              <a:t>Input: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Abstract</a:t>
            </a:r>
          </a:p>
          <a:p>
            <a:r>
              <a:rPr lang="en-US" altLang="zh-CN" dirty="0" smtClean="0"/>
              <a:t>Output:</a:t>
            </a:r>
            <a:r>
              <a:rPr lang="zh-CN" altLang="en-US" dirty="0" smtClean="0"/>
              <a:t> </a:t>
            </a:r>
            <a:r>
              <a:rPr lang="en-US" altLang="zh-CN" dirty="0" smtClean="0"/>
              <a:t>Journals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suited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articles</a:t>
            </a:r>
          </a:p>
          <a:p>
            <a:r>
              <a:rPr lang="en-US" altLang="zh-CN" dirty="0" smtClean="0"/>
              <a:t>Output: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</a:t>
            </a:r>
            <a:r>
              <a:rPr lang="zh-CN" altLang="en-US" dirty="0" smtClean="0"/>
              <a:t> </a:t>
            </a:r>
            <a:r>
              <a:rPr lang="en-US" altLang="zh-CN" dirty="0" smtClean="0"/>
              <a:t>Abstracts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 your articles</a:t>
            </a:r>
          </a:p>
          <a:p>
            <a:r>
              <a:rPr lang="en-US" altLang="zh-CN" dirty="0"/>
              <a:t>Assumed</a:t>
            </a:r>
            <a:r>
              <a:rPr lang="zh-CN" altLang="en-US" dirty="0"/>
              <a:t> </a:t>
            </a:r>
            <a:r>
              <a:rPr lang="en-US" altLang="zh-CN" dirty="0"/>
              <a:t>“the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suited”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“the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similar”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62976" y="4705580"/>
            <a:ext cx="1143000" cy="1092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Journal</a:t>
            </a:r>
          </a:p>
          <a:p>
            <a:pPr algn="ctr"/>
            <a:r>
              <a:rPr lang="en-US" altLang="zh-CN" sz="1600" dirty="0" smtClean="0"/>
              <a:t>Article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1</a:t>
            </a:r>
          </a:p>
          <a:p>
            <a:pPr algn="ctr"/>
            <a:r>
              <a:rPr lang="en-US" altLang="zh-CN" sz="1600" dirty="0" smtClean="0"/>
              <a:t>Article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4206922" y="4666409"/>
            <a:ext cx="1243303" cy="10339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smtClean="0">
                <a:solidFill>
                  <a:schemeClr val="tx2"/>
                </a:solidFill>
              </a:rPr>
              <a:t>Journal</a:t>
            </a:r>
          </a:p>
          <a:p>
            <a:pPr algn="ctr"/>
            <a:r>
              <a:rPr lang="en-US" altLang="zh-CN" sz="1800" dirty="0" smtClean="0">
                <a:solidFill>
                  <a:schemeClr val="tx2"/>
                </a:solidFill>
              </a:rPr>
              <a:t>Article</a:t>
            </a:r>
            <a:r>
              <a:rPr lang="zh-CN" altLang="en-US" sz="1800" dirty="0" smtClean="0">
                <a:solidFill>
                  <a:schemeClr val="tx2"/>
                </a:solidFill>
              </a:rPr>
              <a:t> </a:t>
            </a:r>
            <a:r>
              <a:rPr lang="en-US" altLang="zh-CN" sz="1800" dirty="0" smtClean="0">
                <a:solidFill>
                  <a:schemeClr val="tx2"/>
                </a:solidFill>
              </a:rPr>
              <a:t>1</a:t>
            </a:r>
          </a:p>
          <a:p>
            <a:pPr algn="ctr"/>
            <a:r>
              <a:rPr lang="en-US" altLang="zh-CN" sz="1800" dirty="0" smtClean="0">
                <a:solidFill>
                  <a:schemeClr val="tx2"/>
                </a:solidFill>
              </a:rPr>
              <a:t>Article</a:t>
            </a:r>
            <a:r>
              <a:rPr lang="zh-CN" altLang="en-US" sz="1800" dirty="0" smtClean="0">
                <a:solidFill>
                  <a:schemeClr val="tx2"/>
                </a:solidFill>
              </a:rPr>
              <a:t> </a:t>
            </a:r>
            <a:r>
              <a:rPr lang="en-US" altLang="zh-CN" sz="1800" dirty="0" smtClean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71504" y="5892800"/>
            <a:ext cx="1243303" cy="965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smtClean="0">
                <a:solidFill>
                  <a:schemeClr val="tx2"/>
                </a:solidFill>
              </a:rPr>
              <a:t>Journal</a:t>
            </a:r>
          </a:p>
          <a:p>
            <a:pPr algn="ctr"/>
            <a:r>
              <a:rPr lang="en-US" altLang="zh-CN" sz="1800" dirty="0" smtClean="0">
                <a:solidFill>
                  <a:schemeClr val="tx2"/>
                </a:solidFill>
              </a:rPr>
              <a:t>Article</a:t>
            </a:r>
            <a:r>
              <a:rPr lang="zh-CN" altLang="en-US" sz="1800" dirty="0" smtClean="0">
                <a:solidFill>
                  <a:schemeClr val="tx2"/>
                </a:solidFill>
              </a:rPr>
              <a:t> </a:t>
            </a:r>
            <a:r>
              <a:rPr lang="en-US" altLang="zh-CN" sz="1800" dirty="0" smtClean="0">
                <a:solidFill>
                  <a:schemeClr val="tx2"/>
                </a:solidFill>
              </a:rPr>
              <a:t>1</a:t>
            </a:r>
          </a:p>
          <a:p>
            <a:pPr algn="ctr"/>
            <a:r>
              <a:rPr lang="en-US" altLang="zh-CN" sz="1800" dirty="0" smtClean="0">
                <a:solidFill>
                  <a:schemeClr val="tx2"/>
                </a:solidFill>
              </a:rPr>
              <a:t>Article</a:t>
            </a:r>
            <a:r>
              <a:rPr lang="zh-CN" altLang="en-US" sz="1800" dirty="0" smtClean="0">
                <a:solidFill>
                  <a:schemeClr val="tx2"/>
                </a:solidFill>
              </a:rPr>
              <a:t> </a:t>
            </a:r>
            <a:r>
              <a:rPr lang="en-US" altLang="zh-CN" sz="1800" dirty="0" smtClean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25062" y="5848350"/>
            <a:ext cx="1243303" cy="965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smtClean="0">
                <a:solidFill>
                  <a:schemeClr val="tx2"/>
                </a:solidFill>
              </a:rPr>
              <a:t>Journal</a:t>
            </a:r>
          </a:p>
          <a:p>
            <a:pPr algn="ctr"/>
            <a:r>
              <a:rPr lang="en-US" altLang="zh-CN" sz="1800" dirty="0" smtClean="0">
                <a:solidFill>
                  <a:schemeClr val="tx2"/>
                </a:solidFill>
              </a:rPr>
              <a:t>Article</a:t>
            </a:r>
            <a:r>
              <a:rPr lang="zh-CN" altLang="en-US" sz="1800" dirty="0" smtClean="0">
                <a:solidFill>
                  <a:schemeClr val="tx2"/>
                </a:solidFill>
              </a:rPr>
              <a:t> </a:t>
            </a:r>
            <a:r>
              <a:rPr lang="en-US" altLang="zh-CN" sz="1800" dirty="0" smtClean="0">
                <a:solidFill>
                  <a:schemeClr val="tx2"/>
                </a:solidFill>
              </a:rPr>
              <a:t>1</a:t>
            </a:r>
          </a:p>
          <a:p>
            <a:pPr algn="ctr"/>
            <a:r>
              <a:rPr lang="en-US" altLang="zh-CN" sz="1800" dirty="0" smtClean="0">
                <a:solidFill>
                  <a:schemeClr val="tx2"/>
                </a:solidFill>
              </a:rPr>
              <a:t>Article</a:t>
            </a:r>
            <a:r>
              <a:rPr lang="zh-CN" altLang="en-US" sz="1800" dirty="0" smtClean="0">
                <a:solidFill>
                  <a:schemeClr val="tx2"/>
                </a:solidFill>
              </a:rPr>
              <a:t> </a:t>
            </a:r>
            <a:r>
              <a:rPr lang="en-US" altLang="zh-CN" sz="1800" dirty="0" smtClean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863058" y="5600700"/>
            <a:ext cx="1041526" cy="49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Input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827212" y="5251680"/>
            <a:ext cx="1066800" cy="44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671038" y="5486400"/>
            <a:ext cx="1299174" cy="47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835193" y="4662124"/>
            <a:ext cx="1243303" cy="965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smtClean="0">
                <a:solidFill>
                  <a:schemeClr val="tx2"/>
                </a:solidFill>
              </a:rPr>
              <a:t>Journal</a:t>
            </a:r>
          </a:p>
          <a:p>
            <a:pPr algn="ctr"/>
            <a:r>
              <a:rPr lang="en-US" altLang="zh-CN" sz="1800" dirty="0" smtClean="0">
                <a:solidFill>
                  <a:schemeClr val="tx2"/>
                </a:solidFill>
              </a:rPr>
              <a:t>Article</a:t>
            </a:r>
            <a:r>
              <a:rPr lang="zh-CN" altLang="en-US" sz="1800" dirty="0" smtClean="0">
                <a:solidFill>
                  <a:schemeClr val="tx2"/>
                </a:solidFill>
              </a:rPr>
              <a:t> </a:t>
            </a:r>
            <a:r>
              <a:rPr lang="en-US" altLang="zh-CN" sz="1800" dirty="0" smtClean="0">
                <a:solidFill>
                  <a:schemeClr val="tx2"/>
                </a:solidFill>
              </a:rPr>
              <a:t>1</a:t>
            </a:r>
          </a:p>
          <a:p>
            <a:pPr algn="ctr"/>
            <a:r>
              <a:rPr lang="en-US" altLang="zh-CN" sz="1800" dirty="0" smtClean="0">
                <a:solidFill>
                  <a:schemeClr val="tx2"/>
                </a:solidFill>
              </a:rPr>
              <a:t>Article</a:t>
            </a:r>
            <a:r>
              <a:rPr lang="zh-CN" altLang="en-US" sz="1800" dirty="0" smtClean="0">
                <a:solidFill>
                  <a:schemeClr val="tx2"/>
                </a:solidFill>
              </a:rPr>
              <a:t> </a:t>
            </a:r>
            <a:r>
              <a:rPr lang="en-US" altLang="zh-CN" sz="1800" dirty="0" smtClean="0">
                <a:solidFill>
                  <a:schemeClr val="tx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Journal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articles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2000-2017</a:t>
            </a:r>
          </a:p>
          <a:p>
            <a:r>
              <a:rPr lang="en-US" altLang="zh-CN" dirty="0" smtClean="0"/>
              <a:t>~8000</a:t>
            </a:r>
            <a:r>
              <a:rPr lang="zh-CN" altLang="en-US" dirty="0" smtClean="0"/>
              <a:t> </a:t>
            </a:r>
            <a:r>
              <a:rPr lang="en-US" altLang="zh-CN" dirty="0" smtClean="0"/>
              <a:t>Abstracts,</a:t>
            </a:r>
            <a:r>
              <a:rPr lang="en-US" altLang="zh-CN" dirty="0"/>
              <a:t> </a:t>
            </a:r>
            <a:r>
              <a:rPr lang="zh-CN" altLang="en-US" dirty="0" smtClean="0"/>
              <a:t> </a:t>
            </a:r>
            <a:r>
              <a:rPr lang="en-US" altLang="zh-CN" dirty="0" smtClean="0"/>
              <a:t>~</a:t>
            </a:r>
            <a:r>
              <a:rPr lang="en-US" altLang="zh-CN" dirty="0"/>
              <a:t>15</a:t>
            </a:r>
            <a:r>
              <a:rPr lang="zh-CN" altLang="en-US" dirty="0"/>
              <a:t> </a:t>
            </a:r>
            <a:r>
              <a:rPr lang="en-US" altLang="zh-CN" dirty="0"/>
              <a:t>Journals</a:t>
            </a:r>
            <a:r>
              <a:rPr lang="zh-CN" altLang="en-US" dirty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/>
              <a:t>ELSEVIER </a:t>
            </a:r>
            <a:endParaRPr lang="en-US" altLang="zh-CN" dirty="0" smtClean="0"/>
          </a:p>
          <a:p>
            <a:r>
              <a:rPr lang="en-US" altLang="zh-CN" dirty="0" smtClean="0"/>
              <a:t>Scraped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ELSEVIER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API</a:t>
            </a:r>
          </a:p>
          <a:p>
            <a:pPr lvl="1"/>
            <a:r>
              <a:rPr lang="en-US" altLang="zh-CN" dirty="0" smtClean="0"/>
              <a:t>Titles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papers</a:t>
            </a:r>
          </a:p>
          <a:p>
            <a:pPr lvl="1"/>
            <a:r>
              <a:rPr lang="en-US" altLang="zh-CN" dirty="0" smtClean="0"/>
              <a:t>Abstracts</a:t>
            </a:r>
          </a:p>
          <a:p>
            <a:pPr lvl="1"/>
            <a:r>
              <a:rPr lang="en-US" altLang="zh-CN" dirty="0" smtClean="0"/>
              <a:t>Key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words</a:t>
            </a:r>
          </a:p>
          <a:p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2794408"/>
            <a:ext cx="5384947" cy="38915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212" y="4876800"/>
            <a:ext cx="2665413" cy="164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364" y="-57839"/>
            <a:ext cx="10157354" cy="1397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Method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3383" y="1479204"/>
            <a:ext cx="1021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dirty="0" smtClean="0"/>
              <a:t>Comparing</a:t>
            </a:r>
            <a:r>
              <a:rPr lang="zh-CN" altLang="en-US" dirty="0" smtClean="0"/>
              <a:t> </a:t>
            </a:r>
            <a:r>
              <a:rPr lang="en-US" altLang="zh-CN" dirty="0"/>
              <a:t>similarities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input abstract and </a:t>
            </a:r>
            <a:r>
              <a:rPr lang="en-US" altLang="zh-CN" b="1" dirty="0"/>
              <a:t>each</a:t>
            </a:r>
            <a:r>
              <a:rPr lang="zh-CN" altLang="en-US" b="1" dirty="0"/>
              <a:t> </a:t>
            </a:r>
            <a:r>
              <a:rPr lang="en-US" altLang="zh-CN" b="1" dirty="0"/>
              <a:t>abstract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smtClean="0"/>
              <a:t>journals.</a:t>
            </a:r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117309" y="4038600"/>
            <a:ext cx="16764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Abstract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51412" y="2341265"/>
            <a:ext cx="2362200" cy="1779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Journal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1:</a:t>
            </a:r>
          </a:p>
          <a:p>
            <a:pPr algn="ctr"/>
            <a:r>
              <a:rPr lang="en-US" altLang="zh-CN" sz="1800" dirty="0" smtClean="0"/>
              <a:t>Abstract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1</a:t>
            </a:r>
          </a:p>
          <a:p>
            <a:pPr algn="ctr"/>
            <a:r>
              <a:rPr lang="en-US" altLang="zh-CN" sz="1800" dirty="0" smtClean="0"/>
              <a:t>Abstract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2</a:t>
            </a:r>
          </a:p>
          <a:p>
            <a:pPr algn="ctr"/>
            <a:r>
              <a:rPr lang="en-US" altLang="zh-CN" sz="1800" dirty="0" smtClean="0"/>
              <a:t>Abstract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3</a:t>
            </a:r>
          </a:p>
          <a:p>
            <a:pPr algn="ctr"/>
            <a:r>
              <a:rPr lang="mr-IN" altLang="zh-CN" sz="1800" dirty="0" smtClean="0"/>
              <a:t>…</a:t>
            </a:r>
            <a:endParaRPr lang="en-US" altLang="zh-CN" sz="1800" dirty="0" smtClean="0"/>
          </a:p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1412" y="4811616"/>
            <a:ext cx="2362200" cy="1817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Journal</a:t>
            </a:r>
            <a:r>
              <a:rPr lang="zh-CN" altLang="en-US" dirty="0" smtClean="0"/>
              <a:t> </a:t>
            </a:r>
            <a:r>
              <a:rPr lang="en-US" altLang="zh-CN" dirty="0"/>
              <a:t>n</a:t>
            </a:r>
            <a:r>
              <a:rPr lang="en-US" altLang="zh-CN" dirty="0" smtClean="0"/>
              <a:t>:</a:t>
            </a:r>
          </a:p>
          <a:p>
            <a:pPr algn="ctr"/>
            <a:r>
              <a:rPr lang="en-US" altLang="zh-CN" sz="1800" dirty="0" smtClean="0"/>
              <a:t>Abstract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1</a:t>
            </a:r>
          </a:p>
          <a:p>
            <a:pPr algn="ctr"/>
            <a:r>
              <a:rPr lang="en-US" altLang="zh-CN" sz="1800" dirty="0" smtClean="0"/>
              <a:t>Abstract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2</a:t>
            </a:r>
          </a:p>
          <a:p>
            <a:pPr algn="ctr"/>
            <a:r>
              <a:rPr lang="en-US" altLang="zh-CN" sz="1800" dirty="0" smtClean="0"/>
              <a:t>Abstract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3</a:t>
            </a:r>
          </a:p>
          <a:p>
            <a:pPr algn="ctr"/>
            <a:r>
              <a:rPr lang="mr-IN" altLang="zh-CN" sz="1800" dirty="0" smtClean="0"/>
              <a:t>…</a:t>
            </a:r>
            <a:endParaRPr lang="en-US" altLang="zh-CN" sz="1800" dirty="0" smtClean="0"/>
          </a:p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05386" y="4120308"/>
            <a:ext cx="1981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altLang="zh-CN" dirty="0" smtClean="0"/>
              <a:t>…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586258" y="2836933"/>
            <a:ext cx="3048000" cy="12954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586258" y="3150568"/>
            <a:ext cx="3048000" cy="10364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586258" y="3418793"/>
            <a:ext cx="3048000" cy="90471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56612" y="2758902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Averaged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imilarity</a:t>
            </a:r>
            <a:r>
              <a:rPr lang="zh-CN" altLang="en-US" dirty="0" smtClean="0"/>
              <a:t> </a:t>
            </a:r>
            <a:r>
              <a:rPr lang="en-US" altLang="zh-CN" dirty="0"/>
              <a:t>R</a:t>
            </a:r>
            <a:r>
              <a:rPr lang="en-US" altLang="zh-CN" dirty="0" smtClean="0"/>
              <a:t>atio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532812" y="5191384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Averaged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imilarity</a:t>
            </a:r>
            <a:r>
              <a:rPr lang="zh-CN" altLang="en-US" dirty="0" smtClean="0"/>
              <a:t> </a:t>
            </a:r>
            <a:r>
              <a:rPr lang="en-US" altLang="zh-CN" dirty="0"/>
              <a:t>R</a:t>
            </a:r>
            <a:r>
              <a:rPr lang="en-US" altLang="zh-CN" dirty="0" smtClean="0"/>
              <a:t>atio</a:t>
            </a:r>
            <a:r>
              <a:rPr lang="zh-CN" altLang="en-US" dirty="0" smtClean="0"/>
              <a:t> </a:t>
            </a:r>
            <a:r>
              <a:rPr lang="en-US" altLang="zh-CN" dirty="0" smtClean="0"/>
              <a:t>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586258" y="4348908"/>
            <a:ext cx="3048000" cy="9850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459232" y="4400558"/>
            <a:ext cx="3175026" cy="12063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332206" y="4421090"/>
            <a:ext cx="3302052" cy="14199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9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5212" y="1676400"/>
            <a:ext cx="10210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66693" lvl="1" indent="-457200">
              <a:buFont typeface="Arial" charset="0"/>
              <a:buChar char="•"/>
            </a:pPr>
            <a:r>
              <a:rPr lang="en-US" dirty="0" smtClean="0"/>
              <a:t>Document Vector in </a:t>
            </a:r>
            <a:r>
              <a:rPr lang="en-US" b="1" dirty="0" smtClean="0"/>
              <a:t>Word Space </a:t>
            </a:r>
            <a:r>
              <a:rPr lang="en-US" dirty="0" smtClean="0"/>
              <a:t>-----</a:t>
            </a:r>
            <a:r>
              <a:rPr lang="en-US" altLang="zh-CN" dirty="0" smtClean="0"/>
              <a:t>-</a:t>
            </a:r>
            <a:r>
              <a:rPr lang="en-US" dirty="0" smtClean="0"/>
              <a:t> Cosine Similarity</a:t>
            </a:r>
          </a:p>
          <a:p>
            <a:pPr marL="1676187" lvl="2" indent="-457200">
              <a:buFont typeface="Wingdings" charset="2"/>
              <a:buChar char="Ø"/>
            </a:pPr>
            <a:r>
              <a:rPr lang="en-US" altLang="zh-CN" dirty="0" smtClean="0"/>
              <a:t>TFIDF</a:t>
            </a:r>
            <a:r>
              <a:rPr lang="zh-CN" altLang="en-US" dirty="0" smtClean="0"/>
              <a:t> </a:t>
            </a:r>
            <a:r>
              <a:rPr lang="en-US" altLang="zh-CN" dirty="0" smtClean="0"/>
              <a:t>-----</a:t>
            </a:r>
            <a:r>
              <a:rPr lang="zh-CN" altLang="en-US" dirty="0" smtClean="0"/>
              <a:t> </a:t>
            </a:r>
            <a:r>
              <a:rPr lang="en-US" dirty="0" smtClean="0"/>
              <a:t>LSI</a:t>
            </a:r>
            <a:endParaRPr lang="en-US" dirty="0"/>
          </a:p>
          <a:p>
            <a:pPr marL="1676187" lvl="2" indent="-457200">
              <a:buFont typeface="Wingdings" charset="2"/>
              <a:buChar char="Ø"/>
            </a:pPr>
            <a:r>
              <a:rPr lang="en-US" dirty="0" smtClean="0"/>
              <a:t>Word2Vector Model</a:t>
            </a:r>
          </a:p>
          <a:p>
            <a:pPr marL="952393" lvl="1" indent="-342900">
              <a:buFont typeface="Arial" charset="0"/>
              <a:buChar char="•"/>
            </a:pPr>
            <a:r>
              <a:rPr lang="en-US" dirty="0" smtClean="0"/>
              <a:t> Document Vector in </a:t>
            </a:r>
            <a:r>
              <a:rPr lang="en-US" b="1" dirty="0" smtClean="0"/>
              <a:t>Topic Space </a:t>
            </a:r>
            <a:r>
              <a:rPr lang="en-US" dirty="0" smtClean="0"/>
              <a:t>-----</a:t>
            </a:r>
            <a:r>
              <a:rPr lang="en-US" altLang="zh-CN" dirty="0" smtClean="0"/>
              <a:t>-</a:t>
            </a:r>
            <a:r>
              <a:rPr lang="en-US" dirty="0" smtClean="0"/>
              <a:t> Cosine Similarity</a:t>
            </a:r>
          </a:p>
          <a:p>
            <a:pPr marL="1561887" lvl="2" indent="-342900">
              <a:buFont typeface="Wingdings" charset="2"/>
              <a:buChar char="Ø"/>
            </a:pPr>
            <a:r>
              <a:rPr lang="en-US" dirty="0" smtClean="0"/>
              <a:t>LDA </a:t>
            </a:r>
            <a:endParaRPr lang="en-US" dirty="0"/>
          </a:p>
          <a:p>
            <a:pPr marL="1676187" lvl="2" indent="-457200">
              <a:buFont typeface="Wingdings" charset="2"/>
              <a:buChar char="Ø"/>
            </a:pPr>
            <a:endParaRPr lang="en-US" dirty="0" smtClean="0"/>
          </a:p>
          <a:p>
            <a:pPr marL="1676187" lvl="2" indent="-457200">
              <a:buFont typeface="Wingdings" charset="2"/>
              <a:buChar char="Ø"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11" y="5257800"/>
            <a:ext cx="2032383" cy="162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17309" y="1325656"/>
            <a:ext cx="10134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575859"/>
              </p:ext>
            </p:extLst>
          </p:nvPr>
        </p:nvGraphicFramePr>
        <p:xfrm>
          <a:off x="1598612" y="2916005"/>
          <a:ext cx="9829800" cy="99249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092200"/>
                <a:gridCol w="1041400"/>
                <a:gridCol w="1143000"/>
                <a:gridCol w="1092200"/>
                <a:gridCol w="1092200"/>
                <a:gridCol w="1092200"/>
                <a:gridCol w="1092200"/>
                <a:gridCol w="1092200"/>
                <a:gridCol w="1092200"/>
              </a:tblGrid>
              <a:tr h="492110"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Word 1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Word 2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Word 3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Word4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Topic 1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Topic 2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Topic 3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Class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2248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Abstract 1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600" b="1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600" b="1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Journal 1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2279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Abstract 2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Journal 1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6" name="Right Brace 5"/>
          <p:cNvSpPr/>
          <p:nvPr/>
        </p:nvSpPr>
        <p:spPr>
          <a:xfrm rot="16200000">
            <a:off x="4623782" y="817584"/>
            <a:ext cx="426660" cy="3581400"/>
          </a:xfrm>
          <a:prstGeom prst="rightBrace">
            <a:avLst>
              <a:gd name="adj1" fmla="val 0"/>
              <a:gd name="adj2" fmla="val 50000"/>
            </a:avLst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6200000">
            <a:off x="8459496" y="1318715"/>
            <a:ext cx="426661" cy="2667000"/>
          </a:xfrm>
          <a:prstGeom prst="rightBrace">
            <a:avLst>
              <a:gd name="adj1" fmla="val 0"/>
              <a:gd name="adj2" fmla="val 50000"/>
            </a:avLst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60812" y="189748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</a:t>
            </a:r>
            <a:r>
              <a:rPr lang="en-US" altLang="zh-CN" dirty="0" smtClean="0"/>
              <a:t>TFIDF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44126" y="182536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LDA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1057" y="4976457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Abstract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2788346" y="5101514"/>
            <a:ext cx="7620000" cy="308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730925" y="5024755"/>
            <a:ext cx="455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9012" y="4103134"/>
            <a:ext cx="1097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Models: </a:t>
            </a:r>
            <a:r>
              <a:rPr lang="en-US" dirty="0" smtClean="0"/>
              <a:t>Random Forest Classifier</a:t>
            </a:r>
            <a:r>
              <a:rPr lang="en-US" dirty="0"/>
              <a:t>, </a:t>
            </a:r>
            <a:r>
              <a:rPr lang="en-US" dirty="0" smtClean="0"/>
              <a:t>Logistic regression, Gradient Boosting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9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Result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93812" y="1531774"/>
            <a:ext cx="99808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/>
              <a:t>C</a:t>
            </a:r>
            <a:r>
              <a:rPr lang="en-US" dirty="0" smtClean="0"/>
              <a:t>omparing similarities:</a:t>
            </a:r>
          </a:p>
          <a:p>
            <a:pPr marL="1066693" lvl="1" indent="-457200">
              <a:buFont typeface="Arial" charset="0"/>
              <a:buChar char="•"/>
            </a:pPr>
            <a:r>
              <a:rPr lang="en-US" dirty="0" smtClean="0"/>
              <a:t>Word2Vector Based on Google Model</a:t>
            </a:r>
          </a:p>
          <a:p>
            <a:pPr marL="1066693" lvl="1" indent="-457200">
              <a:buFont typeface="Arial" charset="0"/>
              <a:buChar char="•"/>
            </a:pPr>
            <a:r>
              <a:rPr lang="en-US" dirty="0" smtClean="0"/>
              <a:t>Flask App  </a:t>
            </a:r>
          </a:p>
          <a:p>
            <a:pPr marL="1066693" lvl="1" indent="-457200">
              <a:buFont typeface="Arial" charset="0"/>
              <a:buChar char="•"/>
            </a:pPr>
            <a:endParaRPr lang="en-US" dirty="0"/>
          </a:p>
          <a:p>
            <a:pPr marL="1066693" lvl="1" indent="-457200">
              <a:buFont typeface="Arial" charset="0"/>
              <a:buChar char="•"/>
            </a:pPr>
            <a:endParaRPr lang="en-US" dirty="0" smtClean="0"/>
          </a:p>
          <a:p>
            <a:pPr marL="457200" indent="-457200">
              <a:buAutoNum type="arabicPeriod" startAt="2"/>
            </a:pPr>
            <a:r>
              <a:rPr lang="en-US" dirty="0" smtClean="0"/>
              <a:t>Classification Model: Random Forest</a:t>
            </a:r>
          </a:p>
          <a:p>
            <a:pPr marL="1066693" lvl="1" indent="-457200">
              <a:buFont typeface="Arial" charset="0"/>
              <a:buChar char="•"/>
            </a:pPr>
            <a:r>
              <a:rPr lang="en-US" dirty="0" smtClean="0"/>
              <a:t>Precision: 0.87</a:t>
            </a:r>
          </a:p>
          <a:p>
            <a:pPr marL="1066693" lvl="1" indent="-457200">
              <a:buFont typeface="Arial" charset="0"/>
              <a:buChar char="•"/>
            </a:pPr>
            <a:r>
              <a:rPr lang="en-US" dirty="0" smtClean="0"/>
              <a:t>Recall: 0.85</a:t>
            </a:r>
          </a:p>
          <a:p>
            <a:pPr marL="1066693" lvl="1" indent="-457200">
              <a:buFont typeface="Arial" charset="0"/>
              <a:buChar char="•"/>
            </a:pPr>
            <a:r>
              <a:rPr lang="en-US" dirty="0" smtClean="0"/>
              <a:t>F1</a:t>
            </a:r>
            <a:r>
              <a:rPr lang="zh-CN" altLang="en-US" dirty="0" smtClean="0"/>
              <a:t> </a:t>
            </a:r>
            <a:r>
              <a:rPr lang="en-US" dirty="0" smtClean="0"/>
              <a:t>Score 0.85</a:t>
            </a:r>
          </a:p>
        </p:txBody>
      </p:sp>
    </p:spTree>
    <p:extLst>
      <p:ext uri="{BB962C8B-B14F-4D97-AF65-F5344CB8AC3E}">
        <p14:creationId xmlns:p14="http://schemas.microsoft.com/office/powerpoint/2010/main" val="329694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Expanding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database,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adding 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journals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abstracts.</a:t>
            </a:r>
          </a:p>
          <a:p>
            <a:r>
              <a:rPr lang="en-US" altLang="zh-CN" dirty="0" smtClean="0"/>
              <a:t>Analyzing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topics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journals.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338" b="14357"/>
          <a:stretch/>
        </p:blipFill>
        <p:spPr>
          <a:xfrm>
            <a:off x="684212" y="3937000"/>
            <a:ext cx="2819400" cy="27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6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787940.potx" id="{F769AD3B-90E4-4F81-9CF2-8BD9F607FEC3}" vid="{18F656D2-BE2F-4155-8430-D393897A45F9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01D382-32B0-43EE-932C-28906AF37617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tf02787940</Template>
  <TotalTime>3126</TotalTime>
  <Words>265</Words>
  <Application>Microsoft Macintosh PowerPoint</Application>
  <PresentationFormat>Custom</PresentationFormat>
  <Paragraphs>104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Century Gothic</vt:lpstr>
      <vt:lpstr>Mangal</vt:lpstr>
      <vt:lpstr>Wingdings</vt:lpstr>
      <vt:lpstr>幼圆</vt:lpstr>
      <vt:lpstr>Arial</vt:lpstr>
      <vt:lpstr>Books 16x9</vt:lpstr>
      <vt:lpstr>Journal Finder</vt:lpstr>
      <vt:lpstr>Introduction</vt:lpstr>
      <vt:lpstr>Database</vt:lpstr>
      <vt:lpstr>Method</vt:lpstr>
      <vt:lpstr>Method</vt:lpstr>
      <vt:lpstr>Method</vt:lpstr>
      <vt:lpstr> Result</vt:lpstr>
      <vt:lpstr>Future Work</vt:lpstr>
      <vt:lpstr>Thank you!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Journal Finder</dc:title>
  <dc:creator>Yanxi Lu</dc:creator>
  <cp:lastModifiedBy>Yanxi Lu</cp:lastModifiedBy>
  <cp:revision>41</cp:revision>
  <dcterms:created xsi:type="dcterms:W3CDTF">2017-11-10T00:36:06Z</dcterms:created>
  <dcterms:modified xsi:type="dcterms:W3CDTF">2018-02-01T07:16:09Z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